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0" r:id="rId2"/>
    <p:sldId id="278" r:id="rId3"/>
    <p:sldId id="273" r:id="rId4"/>
    <p:sldId id="271" r:id="rId5"/>
    <p:sldId id="272" r:id="rId6"/>
    <p:sldId id="274" r:id="rId7"/>
    <p:sldId id="279" r:id="rId8"/>
    <p:sldId id="275" r:id="rId9"/>
    <p:sldId id="276" r:id="rId10"/>
    <p:sldId id="257" r:id="rId11"/>
    <p:sldId id="264" r:id="rId12"/>
    <p:sldId id="261"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3265" autoAdjust="0"/>
  </p:normalViewPr>
  <p:slideViewPr>
    <p:cSldViewPr snapToGrid="0">
      <p:cViewPr varScale="1">
        <p:scale>
          <a:sx n="74" d="100"/>
          <a:sy n="74" d="100"/>
        </p:scale>
        <p:origin x="1836"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5FCC5-05A4-4775-B48C-512DE259AF59}" type="datetimeFigureOut">
              <a:rPr lang="en-AU" smtClean="0"/>
              <a:t>14/03/2018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84809-F6D1-45AB-9D5C-963F1AD9F685}" type="slidenum">
              <a:rPr lang="en-AU" smtClean="0"/>
              <a:t>‹#›</a:t>
            </a:fld>
            <a:endParaRPr lang="en-AU"/>
          </a:p>
        </p:txBody>
      </p:sp>
    </p:spTree>
    <p:extLst>
      <p:ext uri="{BB962C8B-B14F-4D97-AF65-F5344CB8AC3E}">
        <p14:creationId xmlns:p14="http://schemas.microsoft.com/office/powerpoint/2010/main" val="275864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79632-CA93-4A3A-991E-F85AE406C1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05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Your examiners- </a:t>
            </a:r>
            <a:r>
              <a:rPr lang="en-US" dirty="0" err="1">
                <a:solidFill>
                  <a:schemeClr val="bg1"/>
                </a:solidFill>
              </a:rPr>
              <a:t>acadeamic</a:t>
            </a:r>
            <a:r>
              <a:rPr lang="en-US" dirty="0">
                <a:solidFill>
                  <a:schemeClr val="bg1"/>
                </a:solidFill>
              </a:rPr>
              <a:t> </a:t>
            </a:r>
            <a:r>
              <a:rPr lang="en-US" dirty="0" err="1">
                <a:solidFill>
                  <a:schemeClr val="bg1"/>
                </a:solidFill>
              </a:rPr>
              <a:t>langague</a:t>
            </a:r>
            <a:r>
              <a:rPr lang="en-US" dirty="0">
                <a:solidFill>
                  <a:schemeClr val="bg1"/>
                </a:solidFill>
              </a:rPr>
              <a:t>!</a:t>
            </a:r>
          </a:p>
          <a:p>
            <a:r>
              <a:rPr lang="en-US" dirty="0">
                <a:solidFill>
                  <a:schemeClr val="bg1"/>
                </a:solidFill>
              </a:rPr>
              <a:t>Your research peers (hons, TSBE, UTAS and beyond)</a:t>
            </a:r>
          </a:p>
          <a:p>
            <a:r>
              <a:rPr lang="en-US" dirty="0">
                <a:solidFill>
                  <a:schemeClr val="bg1"/>
                </a:solidFill>
              </a:rPr>
              <a:t>Ethic Committee</a:t>
            </a:r>
          </a:p>
          <a:p>
            <a:r>
              <a:rPr lang="en-US" dirty="0">
                <a:solidFill>
                  <a:schemeClr val="bg1"/>
                </a:solidFill>
              </a:rPr>
              <a:t>Your </a:t>
            </a:r>
            <a:r>
              <a:rPr lang="en-US" dirty="0" err="1">
                <a:solidFill>
                  <a:schemeClr val="bg1"/>
                </a:solidFill>
              </a:rPr>
              <a:t>participcants</a:t>
            </a:r>
            <a:endParaRPr lang="en-US" dirty="0">
              <a:solidFill>
                <a:schemeClr val="bg1"/>
              </a:solidFill>
            </a:endParaRPr>
          </a:p>
          <a:p>
            <a:r>
              <a:rPr lang="en-US" dirty="0">
                <a:solidFill>
                  <a:schemeClr val="bg1"/>
                </a:solidFill>
              </a:rPr>
              <a:t>Your industry body</a:t>
            </a:r>
          </a:p>
          <a:p>
            <a:r>
              <a:rPr lang="en-US" dirty="0">
                <a:solidFill>
                  <a:schemeClr val="bg1"/>
                </a:solidFill>
              </a:rPr>
              <a:t>	who</a:t>
            </a:r>
            <a:r>
              <a:rPr lang="en-US" baseline="0" dirty="0">
                <a:solidFill>
                  <a:schemeClr val="bg1"/>
                </a:solidFill>
              </a:rPr>
              <a:t> are the key stakeholders in that</a:t>
            </a:r>
            <a:endParaRPr lang="en-AU" dirty="0">
              <a:solidFill>
                <a:schemeClr val="bg1"/>
              </a:solidFill>
            </a:endParaRPr>
          </a:p>
          <a:p>
            <a:endParaRPr lang="en-AU" dirty="0"/>
          </a:p>
        </p:txBody>
      </p:sp>
      <p:sp>
        <p:nvSpPr>
          <p:cNvPr id="4" name="Slide Number Placeholder 3"/>
          <p:cNvSpPr>
            <a:spLocks noGrp="1"/>
          </p:cNvSpPr>
          <p:nvPr>
            <p:ph type="sldNum" sz="quarter" idx="10"/>
          </p:nvPr>
        </p:nvSpPr>
        <p:spPr/>
        <p:txBody>
          <a:bodyPr/>
          <a:lstStyle/>
          <a:p>
            <a:fld id="{F5F84809-F6D1-45AB-9D5C-963F1AD9F685}" type="slidenum">
              <a:rPr lang="en-AU" smtClean="0"/>
              <a:t>12</a:t>
            </a:fld>
            <a:endParaRPr lang="en-AU"/>
          </a:p>
        </p:txBody>
      </p:sp>
    </p:spTree>
    <p:extLst>
      <p:ext uri="{BB962C8B-B14F-4D97-AF65-F5344CB8AC3E}">
        <p14:creationId xmlns:p14="http://schemas.microsoft.com/office/powerpoint/2010/main" val="234519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C79632-CA93-4A3A-991E-F85AE406C1C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97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3BB23-EDCA-4F6A-AB87-BEA4E455639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621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solidFill>
                  <a:schemeClr val="bg1"/>
                </a:solidFill>
              </a:rPr>
              <a:t>What</a:t>
            </a:r>
            <a:r>
              <a:rPr lang="en-US" b="1" u="sng" baseline="0" dirty="0">
                <a:solidFill>
                  <a:schemeClr val="bg1"/>
                </a:solidFill>
              </a:rPr>
              <a:t> we do</a:t>
            </a:r>
          </a:p>
          <a:p>
            <a:endParaRPr lang="en-US" b="1" baseline="0" dirty="0">
              <a:solidFill>
                <a:schemeClr val="bg1"/>
              </a:solidFill>
            </a:endParaRPr>
          </a:p>
          <a:p>
            <a:r>
              <a:rPr lang="en-US" b="0" baseline="0" dirty="0">
                <a:solidFill>
                  <a:schemeClr val="bg1"/>
                </a:solidFill>
              </a:rPr>
              <a:t>Started Tasmania 2016- recruited 500 at 3 entry points-</a:t>
            </a:r>
          </a:p>
          <a:p>
            <a:endParaRPr lang="en-US" b="0" baseline="0" dirty="0">
              <a:solidFill>
                <a:schemeClr val="bg1"/>
              </a:solidFill>
            </a:endParaRPr>
          </a:p>
          <a:p>
            <a:r>
              <a:rPr lang="en-US" b="0" baseline="0" dirty="0">
                <a:solidFill>
                  <a:schemeClr val="bg1"/>
                </a:solidFill>
              </a:rPr>
              <a:t>App on a </a:t>
            </a:r>
            <a:r>
              <a:rPr lang="en-US" b="0" baseline="0" dirty="0" err="1">
                <a:solidFill>
                  <a:schemeClr val="bg1"/>
                </a:solidFill>
              </a:rPr>
              <a:t>mbile</a:t>
            </a:r>
            <a:r>
              <a:rPr lang="en-US" b="0" baseline="0" dirty="0">
                <a:solidFill>
                  <a:schemeClr val="bg1"/>
                </a:solidFill>
              </a:rPr>
              <a:t> phone </a:t>
            </a:r>
            <a:r>
              <a:rPr lang="en-US" b="0" baseline="0" dirty="0" err="1">
                <a:solidFill>
                  <a:schemeClr val="bg1"/>
                </a:solidFill>
              </a:rPr>
              <a:t>bc</a:t>
            </a:r>
            <a:r>
              <a:rPr lang="en-US" b="0" baseline="0" dirty="0">
                <a:solidFill>
                  <a:schemeClr val="bg1"/>
                </a:solidFill>
              </a:rPr>
              <a:t> poor </a:t>
            </a:r>
            <a:r>
              <a:rPr lang="en-US" b="0" baseline="0" dirty="0" err="1">
                <a:solidFill>
                  <a:schemeClr val="bg1"/>
                </a:solidFill>
              </a:rPr>
              <a:t>WiFi</a:t>
            </a:r>
            <a:r>
              <a:rPr lang="en-US" b="0" baseline="0" dirty="0">
                <a:solidFill>
                  <a:schemeClr val="bg1"/>
                </a:solidFill>
              </a:rPr>
              <a:t>- English and Chinese</a:t>
            </a:r>
          </a:p>
          <a:p>
            <a:endParaRPr lang="en-US" b="0" baseline="0" dirty="0">
              <a:solidFill>
                <a:schemeClr val="bg1"/>
              </a:solidFill>
            </a:endParaRPr>
          </a:p>
          <a:p>
            <a:r>
              <a:rPr lang="en-US" b="0" baseline="0" dirty="0">
                <a:solidFill>
                  <a:schemeClr val="bg1"/>
                </a:solidFill>
              </a:rPr>
              <a:t>Incentives:</a:t>
            </a:r>
          </a:p>
          <a:p>
            <a:pPr marL="171450" indent="-171450">
              <a:buFont typeface="Arial" panose="020B0604020202020204" pitchFamily="34" charset="0"/>
              <a:buChar char="•"/>
            </a:pPr>
            <a:r>
              <a:rPr lang="en-US" b="0" baseline="0" dirty="0">
                <a:solidFill>
                  <a:schemeClr val="bg1"/>
                </a:solidFill>
              </a:rPr>
              <a:t>Free data</a:t>
            </a:r>
          </a:p>
          <a:p>
            <a:pPr marL="171450" indent="-171450">
              <a:buFont typeface="Arial" panose="020B0604020202020204" pitchFamily="34" charset="0"/>
              <a:buChar char="•"/>
            </a:pPr>
            <a:r>
              <a:rPr lang="en-US" b="0" baseline="0" dirty="0" err="1">
                <a:solidFill>
                  <a:schemeClr val="bg1"/>
                </a:solidFill>
              </a:rPr>
              <a:t>TourTracer</a:t>
            </a:r>
            <a:r>
              <a:rPr lang="en-US" b="0" baseline="0" dirty="0">
                <a:solidFill>
                  <a:schemeClr val="bg1"/>
                </a:solidFill>
              </a:rPr>
              <a:t> map</a:t>
            </a:r>
          </a:p>
          <a:p>
            <a:endParaRPr lang="en-US" b="1" baseline="0" dirty="0">
              <a:solidFill>
                <a:schemeClr val="bg1"/>
              </a:solidFill>
            </a:endParaRPr>
          </a:p>
          <a:p>
            <a:endParaRPr lang="en-US" b="1" baseline="0" dirty="0">
              <a:solidFill>
                <a:schemeClr val="bg1"/>
              </a:solidFill>
            </a:endParaRPr>
          </a:p>
          <a:p>
            <a:r>
              <a:rPr lang="en-US" b="0" u="sng" baseline="0" dirty="0">
                <a:solidFill>
                  <a:schemeClr val="bg1"/>
                </a:solidFill>
              </a:rPr>
              <a:t>So popular we continued in 2017</a:t>
            </a:r>
          </a:p>
          <a:p>
            <a:endParaRPr lang="en-US" b="1" baseline="0" dirty="0">
              <a:solidFill>
                <a:schemeClr val="bg1"/>
              </a:solidFill>
            </a:endParaRPr>
          </a:p>
          <a:p>
            <a:r>
              <a:rPr lang="en-US" b="1" baseline="0" dirty="0">
                <a:solidFill>
                  <a:schemeClr val="bg1"/>
                </a:solidFill>
              </a:rPr>
              <a:t>Tasmania: </a:t>
            </a:r>
            <a:r>
              <a:rPr lang="en-US" b="0" baseline="0" dirty="0">
                <a:solidFill>
                  <a:schemeClr val="bg1"/>
                </a:solidFill>
              </a:rPr>
              <a:t>handsets – 1000 tourists </a:t>
            </a:r>
            <a:r>
              <a:rPr lang="en-US" b="0" baseline="0" dirty="0" err="1">
                <a:solidFill>
                  <a:schemeClr val="bg1"/>
                </a:solidFill>
              </a:rPr>
              <a:t>til</a:t>
            </a:r>
            <a:r>
              <a:rPr lang="en-US" b="0" baseline="0" dirty="0">
                <a:solidFill>
                  <a:schemeClr val="bg1"/>
                </a:solidFill>
              </a:rPr>
              <a:t> March 2018</a:t>
            </a:r>
          </a:p>
          <a:p>
            <a:endParaRPr lang="en-US" b="1" baseline="0" dirty="0">
              <a:solidFill>
                <a:schemeClr val="bg1"/>
              </a:solidFill>
            </a:endParaRPr>
          </a:p>
          <a:p>
            <a:r>
              <a:rPr lang="en-US" b="1" baseline="0" dirty="0">
                <a:solidFill>
                  <a:schemeClr val="bg1"/>
                </a:solidFill>
              </a:rPr>
              <a:t>Tasmania: </a:t>
            </a:r>
            <a:r>
              <a:rPr lang="en-US" b="0" baseline="0" dirty="0">
                <a:solidFill>
                  <a:schemeClr val="bg1"/>
                </a:solidFill>
              </a:rPr>
              <a:t>also launching Standalone app- launching Dec 15- with social media synced Tour Tracer map</a:t>
            </a:r>
          </a:p>
          <a:p>
            <a:endParaRPr lang="en-US" b="1" baseline="0" dirty="0">
              <a:solidFill>
                <a:schemeClr val="bg1"/>
              </a:solidFill>
            </a:endParaRPr>
          </a:p>
          <a:p>
            <a:r>
              <a:rPr lang="en-US" b="1" baseline="0" dirty="0">
                <a:solidFill>
                  <a:schemeClr val="bg1"/>
                </a:solidFill>
              </a:rPr>
              <a:t>Sweden:  </a:t>
            </a:r>
            <a:r>
              <a:rPr lang="en-US" b="0" baseline="0" dirty="0">
                <a:solidFill>
                  <a:schemeClr val="bg1"/>
                </a:solidFill>
              </a:rPr>
              <a:t>Tourism </a:t>
            </a:r>
            <a:r>
              <a:rPr lang="en-US" b="0" baseline="0" dirty="0" err="1">
                <a:solidFill>
                  <a:schemeClr val="bg1"/>
                </a:solidFill>
              </a:rPr>
              <a:t>Skane</a:t>
            </a:r>
            <a:r>
              <a:rPr lang="en-US" b="0" baseline="0" dirty="0">
                <a:solidFill>
                  <a:schemeClr val="bg1"/>
                </a:solidFill>
              </a:rPr>
              <a:t> – our tech on back of an app- using closed source library </a:t>
            </a:r>
            <a:endParaRPr lang="en-AU" b="0" dirty="0">
              <a:solidFill>
                <a:schemeClr val="bg1"/>
              </a:solidFill>
            </a:endParaRPr>
          </a:p>
          <a:p>
            <a:endParaRPr lang="en-AU" b="1" dirty="0">
              <a:solidFill>
                <a:schemeClr val="bg1"/>
              </a:solidFill>
            </a:endParaRPr>
          </a:p>
          <a:p>
            <a:endParaRPr lang="en-AU" b="1" dirty="0">
              <a:solidFill>
                <a:schemeClr val="bg1"/>
              </a:solidFill>
            </a:endParaRPr>
          </a:p>
          <a:p>
            <a:endParaRPr lang="en-AU" dirty="0">
              <a:solidFill>
                <a:schemeClr val="bg1"/>
              </a:solidFill>
            </a:endParaRPr>
          </a:p>
          <a:p>
            <a:r>
              <a:rPr lang="en-AU" dirty="0">
                <a:solidFill>
                  <a:schemeClr val="bg1"/>
                </a:solidFill>
              </a:rPr>
              <a:t>This option works well in contexts such as </a:t>
            </a:r>
            <a:r>
              <a:rPr lang="en-AU" b="1" dirty="0">
                <a:solidFill>
                  <a:schemeClr val="bg1"/>
                </a:solidFill>
              </a:rPr>
              <a:t>attractions</a:t>
            </a:r>
            <a:r>
              <a:rPr lang="en-AU" dirty="0">
                <a:solidFill>
                  <a:schemeClr val="bg1"/>
                </a:solidFill>
              </a:rPr>
              <a:t>, </a:t>
            </a:r>
            <a:r>
              <a:rPr lang="en-AU" b="1" dirty="0">
                <a:solidFill>
                  <a:schemeClr val="bg1"/>
                </a:solidFill>
              </a:rPr>
              <a:t>hotels, ski resorts</a:t>
            </a:r>
            <a:r>
              <a:rPr lang="en-AU" dirty="0">
                <a:solidFill>
                  <a:schemeClr val="bg1"/>
                </a:solidFill>
              </a:rPr>
              <a:t>, museums or in destinations where visitors all tend to arrive and depart via one entry/exit point, in terms of managing the logistics of giving out and collecting the phones.</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3BB23-EDCA-4F6A-AB87-BEA4E455639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452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a:p>
            <a:endParaRPr lang="en-US" dirty="0"/>
          </a:p>
          <a:p>
            <a:r>
              <a:rPr lang="en-US" dirty="0"/>
              <a:t>Famous for beaches.</a:t>
            </a:r>
            <a:r>
              <a:rPr lang="en-US" baseline="0" dirty="0"/>
              <a:t> 2 major walks:</a:t>
            </a:r>
          </a:p>
          <a:p>
            <a:pPr marL="228600" indent="-228600">
              <a:buFont typeface="+mj-lt"/>
              <a:buAutoNum type="arabicPeriod"/>
            </a:pPr>
            <a:r>
              <a:rPr lang="en-US" baseline="0" dirty="0"/>
              <a:t>Lookout</a:t>
            </a:r>
          </a:p>
          <a:p>
            <a:pPr marL="228600" indent="-228600">
              <a:buFont typeface="+mj-lt"/>
              <a:buAutoNum type="arabicPeriod"/>
            </a:pPr>
            <a:r>
              <a:rPr lang="en-US" baseline="0" dirty="0"/>
              <a:t>Loop</a:t>
            </a:r>
            <a:endParaRPr lang="en-US" dirty="0"/>
          </a:p>
          <a:p>
            <a:endParaRPr lang="en-US" dirty="0"/>
          </a:p>
          <a:p>
            <a:r>
              <a:rPr lang="en-US" dirty="0"/>
              <a:t>Massive rise in numbers</a:t>
            </a:r>
          </a:p>
          <a:p>
            <a:endParaRPr lang="en-US" dirty="0"/>
          </a:p>
          <a:p>
            <a:r>
              <a:rPr lang="en-US" dirty="0"/>
              <a:t>2012/2013</a:t>
            </a:r>
            <a:r>
              <a:rPr lang="en-US" baseline="0" dirty="0"/>
              <a:t> = 191,000 </a:t>
            </a:r>
          </a:p>
          <a:p>
            <a:endParaRPr lang="en-US" baseline="0" dirty="0"/>
          </a:p>
          <a:p>
            <a:r>
              <a:rPr lang="en-US" baseline="0" dirty="0"/>
              <a:t>2016/ 2017 = 292,000</a:t>
            </a:r>
          </a:p>
          <a:p>
            <a:endParaRPr lang="en-US" baseline="0" dirty="0"/>
          </a:p>
          <a:p>
            <a:r>
              <a:rPr lang="en-US" baseline="0" dirty="0"/>
              <a:t>Annual growth rate 11.2% - expected to go over 300K this sum</a:t>
            </a:r>
          </a:p>
          <a:p>
            <a:endParaRPr lang="en-US" baseline="0" dirty="0"/>
          </a:p>
          <a:p>
            <a:r>
              <a:rPr lang="en-US" baseline="0" dirty="0"/>
              <a:t>As a result have funded a </a:t>
            </a:r>
            <a:r>
              <a:rPr lang="en-US" baseline="0" dirty="0" err="1"/>
              <a:t>Freycinet</a:t>
            </a:r>
            <a:r>
              <a:rPr lang="en-US" baseline="0" dirty="0"/>
              <a:t> Management plan for entire peninsula including the national park crown land and township</a:t>
            </a:r>
          </a:p>
          <a:p>
            <a:endParaRPr lang="en-US" baseline="0" dirty="0"/>
          </a:p>
          <a:p>
            <a:endParaRPr lang="en-US" baseline="0" dirty="0"/>
          </a:p>
          <a:p>
            <a:r>
              <a:rPr lang="en-US" b="1" u="sng" baseline="0" dirty="0"/>
              <a:t>Overall Figures regarding Peninsula</a:t>
            </a:r>
          </a:p>
          <a:p>
            <a:r>
              <a:rPr lang="en-US" baseline="0" dirty="0"/>
              <a:t>43% stay less than 5 hours on the peninsula</a:t>
            </a:r>
          </a:p>
          <a:p>
            <a:r>
              <a:rPr lang="en-US" baseline="0" dirty="0"/>
              <a:t>61% stay less than 10hrs </a:t>
            </a:r>
          </a:p>
          <a:p>
            <a:endParaRPr lang="en-US" baseline="0" dirty="0"/>
          </a:p>
          <a:p>
            <a:endParaRPr lang="en-US" baseline="0" dirty="0"/>
          </a:p>
          <a:p>
            <a:r>
              <a:rPr lang="en-US" b="1" u="sng" baseline="0" dirty="0"/>
              <a:t>Bushwalkers</a:t>
            </a:r>
          </a:p>
          <a:p>
            <a:endParaRPr lang="en-US" baseline="0" dirty="0"/>
          </a:p>
          <a:p>
            <a:pPr marL="171450" indent="-171450">
              <a:buFont typeface="Arial" panose="020B0604020202020204" pitchFamily="34" charset="0"/>
              <a:buChar char="•"/>
            </a:pPr>
            <a:r>
              <a:rPr lang="en-AU" sz="1200" dirty="0">
                <a:solidFill>
                  <a:schemeClr val="bg1"/>
                </a:solidFill>
              </a:rPr>
              <a:t>Visitors from Australia and mainland China were </a:t>
            </a:r>
            <a:r>
              <a:rPr lang="en-AU" sz="1200" u="sng" dirty="0">
                <a:solidFill>
                  <a:schemeClr val="bg1"/>
                </a:solidFill>
              </a:rPr>
              <a:t>less likely</a:t>
            </a:r>
            <a:r>
              <a:rPr lang="en-AU" sz="1200" dirty="0">
                <a:solidFill>
                  <a:schemeClr val="bg1"/>
                </a:solidFill>
              </a:rPr>
              <a:t> to do a walk – e.g. only 35% Chinese did a walk ; whereas 61% Hong Kong did one</a:t>
            </a:r>
          </a:p>
          <a:p>
            <a:pPr marL="171450" indent="-171450">
              <a:buFont typeface="Arial" panose="020B0604020202020204" pitchFamily="34" charset="0"/>
              <a:buChar char="•"/>
            </a:pPr>
            <a:r>
              <a:rPr lang="en-AU" sz="1200" dirty="0">
                <a:solidFill>
                  <a:schemeClr val="bg1"/>
                </a:solidFill>
              </a:rPr>
              <a:t>Visitors from Hong Kong and other places of residence were </a:t>
            </a:r>
            <a:r>
              <a:rPr lang="en-AU" sz="1200" u="sng" dirty="0">
                <a:solidFill>
                  <a:schemeClr val="bg1"/>
                </a:solidFill>
              </a:rPr>
              <a:t>more likely</a:t>
            </a:r>
            <a:r>
              <a:rPr lang="en-AU" sz="1200" dirty="0">
                <a:solidFill>
                  <a:schemeClr val="bg1"/>
                </a:solidFill>
              </a:rPr>
              <a:t> to do a walk</a:t>
            </a:r>
          </a:p>
          <a:p>
            <a:pPr marL="171450" indent="-171450">
              <a:buFont typeface="Arial" panose="020B0604020202020204" pitchFamily="34" charset="0"/>
              <a:buChar char="•"/>
            </a:pPr>
            <a:endParaRPr lang="en-US" sz="1200" dirty="0">
              <a:solidFill>
                <a:schemeClr val="bg1"/>
              </a:solidFill>
            </a:endParaRPr>
          </a:p>
          <a:p>
            <a:pPr marL="171450" indent="-171450">
              <a:buFont typeface="Arial" panose="020B0604020202020204" pitchFamily="34" charset="0"/>
              <a:buChar char="•"/>
            </a:pPr>
            <a:r>
              <a:rPr lang="en-US" sz="1200" dirty="0">
                <a:solidFill>
                  <a:schemeClr val="bg1"/>
                </a:solidFill>
              </a:rPr>
              <a:t>61% those aged 18-29 did a</a:t>
            </a:r>
            <a:r>
              <a:rPr lang="en-US" sz="1200" baseline="0" dirty="0">
                <a:solidFill>
                  <a:schemeClr val="bg1"/>
                </a:solidFill>
              </a:rPr>
              <a:t> walking compared to 28% of 60+ </a:t>
            </a:r>
          </a:p>
          <a:p>
            <a:pPr marL="171450" indent="-171450">
              <a:buFont typeface="Arial" panose="020B0604020202020204" pitchFamily="34" charset="0"/>
              <a:buChar char="•"/>
            </a:pPr>
            <a:endParaRPr lang="en-US" sz="1200" baseline="0" dirty="0">
              <a:solidFill>
                <a:schemeClr val="bg1"/>
              </a:solidFill>
            </a:endParaRPr>
          </a:p>
          <a:p>
            <a:pPr marL="171450" indent="-171450">
              <a:buFont typeface="Arial" panose="020B0604020202020204" pitchFamily="34" charset="0"/>
              <a:buChar char="•"/>
            </a:pPr>
            <a:endParaRPr lang="en-AU" sz="1200" dirty="0"/>
          </a:p>
          <a:p>
            <a:pPr marL="171450" indent="-171450">
              <a:buFont typeface="Arial" panose="020B0604020202020204" pitchFamily="34" charset="0"/>
              <a:buChar char="•"/>
            </a:pPr>
            <a:endParaRPr lang="en-US" b="1" u="sng"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3BB23-EDCA-4F6A-AB87-BEA4E455639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710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a:t>
            </a:r>
            <a:r>
              <a:rPr lang="en-US" baseline="0" dirty="0"/>
              <a:t> it help?</a:t>
            </a:r>
          </a:p>
          <a:p>
            <a:endParaRPr lang="en-US" baseline="0" dirty="0"/>
          </a:p>
          <a:p>
            <a:r>
              <a:rPr lang="en-US" baseline="0" dirty="0"/>
              <a:t> How did it relate to policy? </a:t>
            </a:r>
            <a:r>
              <a:rPr lang="en-US" i="1" baseline="0" dirty="0"/>
              <a:t>Tasmanian Experience Strategy </a:t>
            </a:r>
            <a:r>
              <a:rPr lang="en-US" baseline="0" dirty="0"/>
              <a:t>-</a:t>
            </a:r>
          </a:p>
          <a:p>
            <a:endParaRPr lang="en-US" baseline="0" dirty="0"/>
          </a:p>
          <a:p>
            <a:r>
              <a:rPr lang="en-US" baseline="0" dirty="0"/>
              <a:t>Dispersal – target 66%   how far according to distance</a:t>
            </a:r>
          </a:p>
          <a:p>
            <a:endParaRPr lang="en-US" baseline="0" dirty="0"/>
          </a:p>
          <a:p>
            <a:endParaRPr lang="en-US" dirty="0"/>
          </a:p>
          <a:p>
            <a:r>
              <a:rPr lang="en-US" dirty="0"/>
              <a:t>We</a:t>
            </a:r>
            <a:r>
              <a:rPr lang="en-US" baseline="0" dirty="0"/>
              <a:t> </a:t>
            </a:r>
            <a:r>
              <a:rPr lang="en-US" dirty="0"/>
              <a:t>have data on : </a:t>
            </a:r>
          </a:p>
          <a:p>
            <a:endParaRPr lang="en-US" dirty="0"/>
          </a:p>
          <a:p>
            <a:pPr marL="171450" indent="-171450">
              <a:buFont typeface="Arial" panose="020B0604020202020204" pitchFamily="34" charset="0"/>
              <a:buChar char="•"/>
            </a:pPr>
            <a:r>
              <a:rPr lang="en-US" dirty="0"/>
              <a:t>First and last night- dispersal on the</a:t>
            </a:r>
            <a:r>
              <a:rPr lang="en-US" baseline="0" dirty="0"/>
              <a:t> first night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Speed- reducing</a:t>
            </a:r>
            <a:r>
              <a:rPr lang="en-US" baseline="0" dirty="0"/>
              <a:t> risk on roads-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Late night driving – 13% between 11pm and 6am </a:t>
            </a:r>
            <a:endParaRPr lang="en-US" dirty="0"/>
          </a:p>
          <a:p>
            <a:endParaRPr lang="en-US" dirty="0"/>
          </a:p>
          <a:p>
            <a:endParaRPr lang="en-US" b="1" dirty="0"/>
          </a:p>
          <a:p>
            <a:r>
              <a:rPr lang="en-US" b="1" dirty="0"/>
              <a:t>Linear</a:t>
            </a:r>
            <a:r>
              <a:rPr lang="en-US" b="1" baseline="0" dirty="0"/>
              <a:t> East- 6.8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effectLst/>
                <a:uLnTx/>
                <a:uFillTx/>
                <a:latin typeface="+mn-lt"/>
                <a:ea typeface="+mn-ea"/>
                <a:cs typeface="+mn-cs"/>
              </a:rPr>
              <a:t>51 % In Hobart, out Launceston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effectLst/>
                <a:uLnTx/>
                <a:uFillTx/>
                <a:latin typeface="+mn-lt"/>
                <a:ea typeface="+mn-ea"/>
                <a:cs typeface="+mn-cs"/>
              </a:rPr>
              <a:t>29% in  Launceston, out Hobart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effectLst/>
                <a:uLnTx/>
                <a:uFillTx/>
                <a:latin typeface="+mn-lt"/>
                <a:ea typeface="+mn-ea"/>
                <a:cs typeface="+mn-cs"/>
              </a:rPr>
              <a:t>ONLY 13% in and out through Hobart-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effectLst/>
                <a:uLnTx/>
                <a:uFillTx/>
                <a:latin typeface="+mn-lt"/>
                <a:ea typeface="+mn-ea"/>
                <a:cs typeface="+mn-cs"/>
              </a:rPr>
              <a:t>1</a:t>
            </a:r>
            <a:r>
              <a:rPr kumimoji="0" lang="en-AU" sz="1200" b="0" i="0" u="none" strike="noStrike" kern="1200" cap="none" spc="0" normalizeH="0" baseline="30000" noProof="0" dirty="0">
                <a:ln>
                  <a:noFill/>
                </a:ln>
                <a:effectLst/>
                <a:uLnTx/>
                <a:uFillTx/>
                <a:latin typeface="+mn-lt"/>
                <a:ea typeface="+mn-ea"/>
                <a:cs typeface="+mn-cs"/>
              </a:rPr>
              <a:t>st</a:t>
            </a:r>
            <a:r>
              <a:rPr kumimoji="0" lang="en-AU" sz="1200" b="0" i="0" u="none" strike="noStrike" kern="1200" cap="none" spc="0" normalizeH="0" baseline="0" noProof="0" dirty="0">
                <a:ln>
                  <a:noFill/>
                </a:ln>
                <a:effectLst/>
                <a:uLnTx/>
                <a:uFillTx/>
                <a:latin typeface="+mn-lt"/>
                <a:ea typeface="+mn-ea"/>
                <a:cs typeface="+mn-cs"/>
              </a:rPr>
              <a:t> time visitors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effectLst/>
                <a:uLnTx/>
                <a:uFillTx/>
                <a:latin typeface="+mn-lt"/>
                <a:ea typeface="+mn-ea"/>
                <a:cs typeface="+mn-cs"/>
              </a:rPr>
              <a:t>Tasmania as the main but not the only destination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effectLst/>
                <a:uLnTx/>
                <a:uFillTx/>
                <a:latin typeface="+mn-lt"/>
                <a:ea typeface="+mn-ea"/>
                <a:cs typeface="+mn-cs"/>
              </a:rPr>
              <a:t>Car/4WD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effectLst/>
                <a:uLnTx/>
                <a:uFillTx/>
                <a:latin typeface="+mn-lt"/>
                <a:ea typeface="+mn-ea"/>
                <a:cs typeface="+mn-cs"/>
              </a:rPr>
              <a:t>Motorbike, bicycle, bus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mn-lt"/>
                <a:ea typeface="+mn-ea"/>
                <a:cs typeface="+mn-cs"/>
              </a:rPr>
              <a:t>Hobart Area – 4.4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Repeat visitors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Those with no transport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effectLst/>
                <a:uLnTx/>
                <a:uFillTx/>
                <a:latin typeface="+mn-lt"/>
                <a:ea typeface="+mn-ea"/>
                <a:cs typeface="+mn-cs"/>
              </a:rPr>
              <a:t>Big Tour- 11 days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More likely to be 18-29 and 40-49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52% in and out of Devonport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38% in and out of Hobart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More likely to be first time visitors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latin typeface="+mn-lt"/>
                <a:ea typeface="+mn-ea"/>
                <a:cs typeface="+mn-cs"/>
              </a:rPr>
              <a:t>Been somewhere else before- more likely to be 1</a:t>
            </a:r>
            <a:r>
              <a:rPr kumimoji="0" lang="en-US" sz="1200" b="0" i="0" u="none" strike="noStrike" kern="1200" cap="none" spc="0" normalizeH="0" baseline="30000" noProof="0" dirty="0">
                <a:ln>
                  <a:noFill/>
                </a:ln>
                <a:effectLst/>
                <a:uLnTx/>
                <a:uFillTx/>
                <a:latin typeface="+mn-lt"/>
                <a:ea typeface="+mn-ea"/>
                <a:cs typeface="+mn-cs"/>
              </a:rPr>
              <a:t>st</a:t>
            </a:r>
            <a:r>
              <a:rPr kumimoji="0" lang="en-US" sz="1200" b="0" i="0" u="none" strike="noStrike" kern="1200" cap="none" spc="0" normalizeH="0" baseline="0" noProof="0" dirty="0">
                <a:ln>
                  <a:noFill/>
                </a:ln>
                <a:effectLst/>
                <a:uLnTx/>
                <a:uFillTx/>
                <a:latin typeface="+mn-lt"/>
                <a:ea typeface="+mn-ea"/>
                <a:cs typeface="+mn-cs"/>
              </a:rPr>
              <a:t> time visitors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1" i="0" u="none" strike="noStrike" kern="1200" cap="none" spc="0" normalizeH="0" baseline="0" noProof="0" dirty="0">
              <a:ln>
                <a:noFill/>
              </a:ln>
              <a:effectLst/>
              <a:uLnTx/>
              <a:uFillTx/>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3BB23-EDCA-4F6A-AB87-BEA4E455639A}"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486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5F84809-F6D1-45AB-9D5C-963F1AD9F685}" type="slidenum">
              <a:rPr lang="en-AU" smtClean="0"/>
              <a:t>6</a:t>
            </a:fld>
            <a:endParaRPr lang="en-AU"/>
          </a:p>
        </p:txBody>
      </p:sp>
    </p:spTree>
    <p:extLst>
      <p:ext uri="{BB962C8B-B14F-4D97-AF65-F5344CB8AC3E}">
        <p14:creationId xmlns:p14="http://schemas.microsoft.com/office/powerpoint/2010/main" val="342595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5F84809-F6D1-45AB-9D5C-963F1AD9F685}" type="slidenum">
              <a:rPr lang="en-AU" smtClean="0"/>
              <a:t>9</a:t>
            </a:fld>
            <a:endParaRPr lang="en-AU"/>
          </a:p>
        </p:txBody>
      </p:sp>
    </p:spTree>
    <p:extLst>
      <p:ext uri="{BB962C8B-B14F-4D97-AF65-F5344CB8AC3E}">
        <p14:creationId xmlns:p14="http://schemas.microsoft.com/office/powerpoint/2010/main" val="2698333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5F84809-F6D1-45AB-9D5C-963F1AD9F685}" type="slidenum">
              <a:rPr lang="en-AU" smtClean="0"/>
              <a:t>10</a:t>
            </a:fld>
            <a:endParaRPr lang="en-AU"/>
          </a:p>
        </p:txBody>
      </p:sp>
    </p:spTree>
    <p:extLst>
      <p:ext uri="{BB962C8B-B14F-4D97-AF65-F5344CB8AC3E}">
        <p14:creationId xmlns:p14="http://schemas.microsoft.com/office/powerpoint/2010/main" val="279108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5F84809-F6D1-45AB-9D5C-963F1AD9F685}" type="slidenum">
              <a:rPr lang="en-AU" smtClean="0"/>
              <a:t>11</a:t>
            </a:fld>
            <a:endParaRPr lang="en-AU"/>
          </a:p>
        </p:txBody>
      </p:sp>
    </p:spTree>
    <p:extLst>
      <p:ext uri="{BB962C8B-B14F-4D97-AF65-F5344CB8AC3E}">
        <p14:creationId xmlns:p14="http://schemas.microsoft.com/office/powerpoint/2010/main" val="418676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750E193-56DB-49FD-8AA3-154854D3A995}" type="datetimeFigureOut">
              <a:rPr lang="en-AU" smtClean="0"/>
              <a:t>14/03/2018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361783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750E193-56DB-49FD-8AA3-154854D3A995}" type="datetimeFigureOut">
              <a:rPr lang="en-AU" smtClean="0"/>
              <a:t>14/03/2018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426449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750E193-56DB-49FD-8AA3-154854D3A995}" type="datetimeFigureOut">
              <a:rPr lang="en-AU" smtClean="0"/>
              <a:t>14/03/2018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354115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750E193-56DB-49FD-8AA3-154854D3A995}" type="datetimeFigureOut">
              <a:rPr lang="en-AU" smtClean="0"/>
              <a:t>14/03/2018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165011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50E193-56DB-49FD-8AA3-154854D3A995}" type="datetimeFigureOut">
              <a:rPr lang="en-AU" smtClean="0"/>
              <a:t>14/03/2018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214763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750E193-56DB-49FD-8AA3-154854D3A995}" type="datetimeFigureOut">
              <a:rPr lang="en-AU" smtClean="0"/>
              <a:t>14/03/2018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67261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750E193-56DB-49FD-8AA3-154854D3A995}" type="datetimeFigureOut">
              <a:rPr lang="en-AU" smtClean="0"/>
              <a:t>14/03/2018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3382078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750E193-56DB-49FD-8AA3-154854D3A995}" type="datetimeFigureOut">
              <a:rPr lang="en-AU" smtClean="0"/>
              <a:t>14/03/2018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319043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0E193-56DB-49FD-8AA3-154854D3A995}" type="datetimeFigureOut">
              <a:rPr lang="en-AU" smtClean="0"/>
              <a:t>14/03/2018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111921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0E193-56DB-49FD-8AA3-154854D3A995}" type="datetimeFigureOut">
              <a:rPr lang="en-AU" smtClean="0"/>
              <a:t>14/03/2018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143882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50E193-56DB-49FD-8AA3-154854D3A995}" type="datetimeFigureOut">
              <a:rPr lang="en-AU" smtClean="0"/>
              <a:t>14/03/2018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526097-E5DF-4242-AD51-A1E1F1795E12}" type="slidenum">
              <a:rPr lang="en-AU" smtClean="0"/>
              <a:t>‹#›</a:t>
            </a:fld>
            <a:endParaRPr lang="en-AU"/>
          </a:p>
        </p:txBody>
      </p:sp>
    </p:spTree>
    <p:extLst>
      <p:ext uri="{BB962C8B-B14F-4D97-AF65-F5344CB8AC3E}">
        <p14:creationId xmlns:p14="http://schemas.microsoft.com/office/powerpoint/2010/main" val="97313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0E193-56DB-49FD-8AA3-154854D3A995}" type="datetimeFigureOut">
              <a:rPr lang="en-AU" smtClean="0"/>
              <a:t>14/03/2018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526097-E5DF-4242-AD51-A1E1F1795E12}" type="slidenum">
              <a:rPr lang="en-AU" smtClean="0"/>
              <a:t>‹#›</a:t>
            </a:fld>
            <a:endParaRPr lang="en-AU"/>
          </a:p>
        </p:txBody>
      </p:sp>
    </p:spTree>
    <p:extLst>
      <p:ext uri="{BB962C8B-B14F-4D97-AF65-F5344CB8AC3E}">
        <p14:creationId xmlns:p14="http://schemas.microsoft.com/office/powerpoint/2010/main" val="117986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2.jp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ground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7" y="-1"/>
            <a:ext cx="12354337" cy="7752867"/>
          </a:xfrm>
          <a:prstGeom prst="rect">
            <a:avLst/>
          </a:prstGeom>
        </p:spPr>
      </p:pic>
      <p:sp>
        <p:nvSpPr>
          <p:cNvPr id="7" name="AutoShape 2" descr="Inline images 2"/>
          <p:cNvSpPr>
            <a:spLocks noChangeAspect="1" noChangeArrowheads="1"/>
          </p:cNvSpPr>
          <p:nvPr/>
        </p:nvSpPr>
        <p:spPr bwMode="auto">
          <a:xfrm>
            <a:off x="1571625" y="754856"/>
            <a:ext cx="3886200" cy="7429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AU" sz="1350">
              <a:solidFill>
                <a:prstClr val="white"/>
              </a:solidFill>
              <a:latin typeface="Calibri" panose="020F0502020204030204"/>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0748" y="1294677"/>
            <a:ext cx="6206119" cy="2525088"/>
          </a:xfrm>
          <a:prstGeom prst="rect">
            <a:avLst/>
          </a:prstGeom>
        </p:spPr>
      </p:pic>
      <p:sp>
        <p:nvSpPr>
          <p:cNvPr id="9" name="Title 1"/>
          <p:cNvSpPr>
            <a:spLocks noGrp="1"/>
          </p:cNvSpPr>
          <p:nvPr>
            <p:ph type="ctrTitle"/>
          </p:nvPr>
        </p:nvSpPr>
        <p:spPr>
          <a:xfrm>
            <a:off x="1361808" y="4379762"/>
            <a:ext cx="9144000" cy="1254274"/>
          </a:xfrm>
        </p:spPr>
        <p:txBody>
          <a:bodyPr>
            <a:normAutofit/>
          </a:bodyPr>
          <a:lstStyle/>
          <a:p>
            <a:r>
              <a:rPr lang="en-US" b="1" dirty="0">
                <a:solidFill>
                  <a:schemeClr val="bg1"/>
                </a:solidFill>
              </a:rPr>
              <a:t>A Case Study of Impact</a:t>
            </a:r>
            <a:endParaRPr lang="en-AU" b="1" dirty="0">
              <a:solidFill>
                <a:schemeClr val="bg1"/>
              </a:solidFill>
            </a:endParaRPr>
          </a:p>
        </p:txBody>
      </p:sp>
    </p:spTree>
    <p:extLst>
      <p:ext uri="{BB962C8B-B14F-4D97-AF65-F5344CB8AC3E}">
        <p14:creationId xmlns:p14="http://schemas.microsoft.com/office/powerpoint/2010/main" val="200145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Research Impact</a:t>
            </a:r>
            <a:endParaRPr lang="en-AU" dirty="0">
              <a:solidFill>
                <a:schemeClr val="bg1"/>
              </a:solidFill>
            </a:endParaRPr>
          </a:p>
        </p:txBody>
      </p:sp>
      <p:sp>
        <p:nvSpPr>
          <p:cNvPr id="3" name="Content Placeholder 2"/>
          <p:cNvSpPr>
            <a:spLocks noGrp="1"/>
          </p:cNvSpPr>
          <p:nvPr>
            <p:ph idx="1"/>
          </p:nvPr>
        </p:nvSpPr>
        <p:spPr>
          <a:xfrm>
            <a:off x="838200" y="2506662"/>
            <a:ext cx="10515600" cy="4351338"/>
          </a:xfrm>
        </p:spPr>
        <p:txBody>
          <a:bodyPr/>
          <a:lstStyle/>
          <a:p>
            <a:r>
              <a:rPr lang="en-US" dirty="0">
                <a:solidFill>
                  <a:schemeClr val="bg1"/>
                </a:solidFill>
              </a:rPr>
              <a:t>Defining Research Impact (Australian Research Council)</a:t>
            </a:r>
          </a:p>
          <a:p>
            <a:pPr marL="457200" lvl="1" indent="0">
              <a:buNone/>
            </a:pPr>
            <a:r>
              <a:rPr lang="en-AU" i="1" dirty="0">
                <a:solidFill>
                  <a:schemeClr val="bg1"/>
                </a:solidFill>
              </a:rPr>
              <a:t>Research impact is the demonstrable contribution that research makes to the economy, society, culture, national security, public policy or services, health, the environment, or quality of life, beyond contributions to academia.</a:t>
            </a:r>
          </a:p>
        </p:txBody>
      </p:sp>
    </p:spTree>
    <p:extLst>
      <p:ext uri="{BB962C8B-B14F-4D97-AF65-F5344CB8AC3E}">
        <p14:creationId xmlns:p14="http://schemas.microsoft.com/office/powerpoint/2010/main" val="129743290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Creating Impact: What does your academic and industry body want?</a:t>
            </a:r>
            <a:endParaRPr lang="en-AU" dirty="0">
              <a:solidFill>
                <a:schemeClr val="bg1"/>
              </a:solidFill>
            </a:endParaRPr>
          </a:p>
        </p:txBody>
      </p:sp>
      <p:sp>
        <p:nvSpPr>
          <p:cNvPr id="3" name="Content Placeholder 2"/>
          <p:cNvSpPr>
            <a:spLocks noGrp="1"/>
          </p:cNvSpPr>
          <p:nvPr>
            <p:ph idx="1"/>
          </p:nvPr>
        </p:nvSpPr>
        <p:spPr>
          <a:xfrm>
            <a:off x="838200" y="2242313"/>
            <a:ext cx="10515600" cy="4351338"/>
          </a:xfrm>
        </p:spPr>
        <p:txBody>
          <a:bodyPr/>
          <a:lstStyle/>
          <a:p>
            <a:r>
              <a:rPr lang="en-US" dirty="0">
                <a:solidFill>
                  <a:schemeClr val="bg1"/>
                </a:solidFill>
              </a:rPr>
              <a:t>Read, read, read</a:t>
            </a:r>
          </a:p>
          <a:p>
            <a:r>
              <a:rPr lang="en-US" dirty="0">
                <a:solidFill>
                  <a:schemeClr val="bg1"/>
                </a:solidFill>
              </a:rPr>
              <a:t>Listen </a:t>
            </a:r>
            <a:r>
              <a:rPr lang="en-US" dirty="0" err="1">
                <a:solidFill>
                  <a:schemeClr val="bg1"/>
                </a:solidFill>
              </a:rPr>
              <a:t>listen</a:t>
            </a:r>
            <a:r>
              <a:rPr lang="en-US" dirty="0">
                <a:solidFill>
                  <a:schemeClr val="bg1"/>
                </a:solidFill>
              </a:rPr>
              <a:t> </a:t>
            </a:r>
            <a:r>
              <a:rPr lang="en-US" dirty="0" err="1">
                <a:solidFill>
                  <a:schemeClr val="bg1"/>
                </a:solidFill>
              </a:rPr>
              <a:t>listen</a:t>
            </a:r>
            <a:r>
              <a:rPr lang="en-US" dirty="0">
                <a:solidFill>
                  <a:schemeClr val="bg1"/>
                </a:solidFill>
              </a:rPr>
              <a:t>!</a:t>
            </a:r>
          </a:p>
          <a:p>
            <a:r>
              <a:rPr lang="en-US" dirty="0">
                <a:solidFill>
                  <a:schemeClr val="bg1"/>
                </a:solidFill>
              </a:rPr>
              <a:t>If you want to create impact, you need to know what the problem is that needs solving</a:t>
            </a:r>
          </a:p>
          <a:p>
            <a:r>
              <a:rPr lang="en-US" dirty="0">
                <a:solidFill>
                  <a:schemeClr val="bg1"/>
                </a:solidFill>
              </a:rPr>
              <a:t>Impactful research makes a difference and hinges on good communication</a:t>
            </a:r>
          </a:p>
          <a:p>
            <a:r>
              <a:rPr lang="en-US" dirty="0">
                <a:solidFill>
                  <a:schemeClr val="bg1"/>
                </a:solidFill>
              </a:rPr>
              <a:t>This can be problematic – and not necessary- for theoretical/ conceptual research</a:t>
            </a:r>
          </a:p>
          <a:p>
            <a:r>
              <a:rPr lang="en-US" dirty="0">
                <a:solidFill>
                  <a:schemeClr val="bg1"/>
                </a:solidFill>
              </a:rPr>
              <a:t>ALWAYS consider your language</a:t>
            </a:r>
          </a:p>
          <a:p>
            <a:endParaRPr lang="en-AU" dirty="0">
              <a:solidFill>
                <a:schemeClr val="bg1"/>
              </a:solidFill>
            </a:endParaRPr>
          </a:p>
        </p:txBody>
      </p:sp>
    </p:spTree>
    <p:extLst>
      <p:ext uri="{BB962C8B-B14F-4D97-AF65-F5344CB8AC3E}">
        <p14:creationId xmlns:p14="http://schemas.microsoft.com/office/powerpoint/2010/main" val="225697525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Our Impact Matrix</a:t>
            </a:r>
            <a:endParaRPr lang="en-AU"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6178400"/>
              </p:ext>
            </p:extLst>
          </p:nvPr>
        </p:nvGraphicFramePr>
        <p:xfrm>
          <a:off x="838200" y="1825625"/>
          <a:ext cx="10515600" cy="4456970"/>
        </p:xfrm>
        <a:graphic>
          <a:graphicData uri="http://schemas.openxmlformats.org/drawingml/2006/table">
            <a:tbl>
              <a:tblPr firstRow="1" bandRow="1">
                <a:tableStyleId>{073A0DAA-6AF3-43AB-8588-CEC1D06C72B9}</a:tableStyleId>
              </a:tblPr>
              <a:tblGrid>
                <a:gridCol w="2628900">
                  <a:extLst>
                    <a:ext uri="{9D8B030D-6E8A-4147-A177-3AD203B41FA5}">
                      <a16:colId xmlns:a16="http://schemas.microsoft.com/office/drawing/2014/main" val="1843333478"/>
                    </a:ext>
                  </a:extLst>
                </a:gridCol>
                <a:gridCol w="2628900">
                  <a:extLst>
                    <a:ext uri="{9D8B030D-6E8A-4147-A177-3AD203B41FA5}">
                      <a16:colId xmlns:a16="http://schemas.microsoft.com/office/drawing/2014/main" val="1852942072"/>
                    </a:ext>
                  </a:extLst>
                </a:gridCol>
                <a:gridCol w="2628900">
                  <a:extLst>
                    <a:ext uri="{9D8B030D-6E8A-4147-A177-3AD203B41FA5}">
                      <a16:colId xmlns:a16="http://schemas.microsoft.com/office/drawing/2014/main" val="3592347041"/>
                    </a:ext>
                  </a:extLst>
                </a:gridCol>
                <a:gridCol w="2628900">
                  <a:extLst>
                    <a:ext uri="{9D8B030D-6E8A-4147-A177-3AD203B41FA5}">
                      <a16:colId xmlns:a16="http://schemas.microsoft.com/office/drawing/2014/main" val="1582583745"/>
                    </a:ext>
                  </a:extLst>
                </a:gridCol>
              </a:tblGrid>
              <a:tr h="708514">
                <a:tc>
                  <a:txBody>
                    <a:bodyPr/>
                    <a:lstStyle/>
                    <a:p>
                      <a:pPr algn="ctr"/>
                      <a:r>
                        <a:rPr lang="en-US" dirty="0"/>
                        <a:t>Stakeholder</a:t>
                      </a:r>
                      <a:endParaRPr lang="en-AU" dirty="0"/>
                    </a:p>
                  </a:txBody>
                  <a:tcPr/>
                </a:tc>
                <a:tc>
                  <a:txBody>
                    <a:bodyPr/>
                    <a:lstStyle/>
                    <a:p>
                      <a:pPr algn="ctr"/>
                      <a:r>
                        <a:rPr lang="en-US" dirty="0"/>
                        <a:t>Style of Contact</a:t>
                      </a:r>
                      <a:r>
                        <a:rPr lang="en-US" baseline="0" dirty="0"/>
                        <a:t> (academic/ laypersons terms </a:t>
                      </a:r>
                      <a:r>
                        <a:rPr lang="en-US" baseline="0" dirty="0" err="1"/>
                        <a:t>etc</a:t>
                      </a:r>
                      <a:r>
                        <a:rPr lang="en-US" baseline="0" dirty="0"/>
                        <a:t>)</a:t>
                      </a:r>
                      <a:endParaRPr lang="en-AU" dirty="0"/>
                    </a:p>
                  </a:txBody>
                  <a:tcPr/>
                </a:tc>
                <a:tc>
                  <a:txBody>
                    <a:bodyPr/>
                    <a:lstStyle/>
                    <a:p>
                      <a:pPr algn="ctr"/>
                      <a:r>
                        <a:rPr lang="en-US" dirty="0"/>
                        <a:t>Method of Contact</a:t>
                      </a:r>
                      <a:endParaRPr lang="en-AU" dirty="0"/>
                    </a:p>
                  </a:txBody>
                  <a:tcPr/>
                </a:tc>
                <a:tc>
                  <a:txBody>
                    <a:bodyPr/>
                    <a:lstStyle/>
                    <a:p>
                      <a:pPr algn="ctr"/>
                      <a:r>
                        <a:rPr lang="en-US" dirty="0"/>
                        <a:t>Frequency</a:t>
                      </a:r>
                      <a:r>
                        <a:rPr lang="en-US" baseline="0" dirty="0"/>
                        <a:t> of Contact</a:t>
                      </a:r>
                      <a:endParaRPr lang="en-AU" dirty="0"/>
                    </a:p>
                  </a:txBody>
                  <a:tcPr/>
                </a:tc>
                <a:extLst>
                  <a:ext uri="{0D108BD9-81ED-4DB2-BD59-A6C34878D82A}">
                    <a16:rowId xmlns:a16="http://schemas.microsoft.com/office/drawing/2014/main" val="2024023750"/>
                  </a:ext>
                </a:extLst>
              </a:tr>
              <a:tr h="708514">
                <a:tc>
                  <a:txBody>
                    <a:bodyPr/>
                    <a:lstStyle/>
                    <a:p>
                      <a:endParaRPr lang="en-AU" dirty="0"/>
                    </a:p>
                  </a:txBody>
                  <a:tcPr/>
                </a:tc>
                <a:tc>
                  <a:txBody>
                    <a:bodyPr/>
                    <a:lstStyle/>
                    <a:p>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2858176414"/>
                  </a:ext>
                </a:extLst>
              </a:tr>
              <a:tr h="708514">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a:p>
                  </a:txBody>
                  <a:tcPr/>
                </a:tc>
                <a:extLst>
                  <a:ext uri="{0D108BD9-81ED-4DB2-BD59-A6C34878D82A}">
                    <a16:rowId xmlns:a16="http://schemas.microsoft.com/office/drawing/2014/main" val="2428912437"/>
                  </a:ext>
                </a:extLst>
              </a:tr>
              <a:tr h="708514">
                <a:tc>
                  <a:txBody>
                    <a:bodyPr/>
                    <a:lstStyle/>
                    <a:p>
                      <a:endParaRPr lang="en-AU"/>
                    </a:p>
                  </a:txBody>
                  <a:tcPr/>
                </a:tc>
                <a:tc>
                  <a:txBody>
                    <a:bodyPr/>
                    <a:lstStyle/>
                    <a:p>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512696462"/>
                  </a:ext>
                </a:extLst>
              </a:tr>
              <a:tr h="708514">
                <a:tc>
                  <a:txBody>
                    <a:bodyPr/>
                    <a:lstStyle/>
                    <a:p>
                      <a:endParaRPr lang="en-AU"/>
                    </a:p>
                  </a:txBody>
                  <a:tcPr/>
                </a:tc>
                <a:tc>
                  <a:txBody>
                    <a:bodyPr/>
                    <a:lstStyle/>
                    <a:p>
                      <a:endParaRPr lang="en-AU" dirty="0"/>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2906381577"/>
                  </a:ext>
                </a:extLst>
              </a:tr>
              <a:tr h="708514">
                <a:tc>
                  <a:txBody>
                    <a:bodyPr/>
                    <a:lstStyle/>
                    <a:p>
                      <a:endParaRPr lang="en-AU"/>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4000610188"/>
                  </a:ext>
                </a:extLst>
              </a:tr>
            </a:tbl>
          </a:graphicData>
        </a:graphic>
      </p:graphicFrame>
    </p:spTree>
    <p:extLst>
      <p:ext uri="{BB962C8B-B14F-4D97-AF65-F5344CB8AC3E}">
        <p14:creationId xmlns:p14="http://schemas.microsoft.com/office/powerpoint/2010/main" val="2010269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ground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37" y="-1"/>
            <a:ext cx="12354337" cy="7752867"/>
          </a:xfrm>
          <a:prstGeom prst="rect">
            <a:avLst/>
          </a:prstGeom>
        </p:spPr>
      </p:pic>
      <p:sp>
        <p:nvSpPr>
          <p:cNvPr id="7" name="AutoShape 2" descr="Inline images 2"/>
          <p:cNvSpPr>
            <a:spLocks noChangeAspect="1" noChangeArrowheads="1"/>
          </p:cNvSpPr>
          <p:nvPr/>
        </p:nvSpPr>
        <p:spPr bwMode="auto">
          <a:xfrm>
            <a:off x="1571625" y="754856"/>
            <a:ext cx="3886200" cy="74295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AU" sz="1350">
              <a:solidFill>
                <a:prstClr val="white"/>
              </a:solidFill>
              <a:latin typeface="Calibri" panose="020F0502020204030204"/>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988" y="761542"/>
            <a:ext cx="6206119" cy="2525088"/>
          </a:xfrm>
          <a:prstGeom prst="rect">
            <a:avLst/>
          </a:prstGeom>
        </p:spPr>
      </p:pic>
      <p:pic>
        <p:nvPicPr>
          <p:cNvPr id="2" name="Picture 1" descr="UTAS-White-Stack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3457" y="4614160"/>
            <a:ext cx="2002131" cy="1047928"/>
          </a:xfrm>
          <a:prstGeom prst="rect">
            <a:avLst/>
          </a:prstGeom>
        </p:spPr>
      </p:pic>
      <p:pic>
        <p:nvPicPr>
          <p:cNvPr id="3" name="Picture 2" descr="100079_Tas_Gov_no_tag_White_ver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6345" y="4596455"/>
            <a:ext cx="1181286" cy="1094277"/>
          </a:xfrm>
          <a:prstGeom prst="rect">
            <a:avLst/>
          </a:prstGeom>
        </p:spPr>
      </p:pic>
      <p:pic>
        <p:nvPicPr>
          <p:cNvPr id="4" name="Picture 3" descr="Layer_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8074" y="4651622"/>
            <a:ext cx="1336895" cy="1043042"/>
          </a:xfrm>
          <a:prstGeom prst="rect">
            <a:avLst/>
          </a:prstGeom>
        </p:spPr>
      </p:pic>
      <p:pic>
        <p:nvPicPr>
          <p:cNvPr id="5" name="Picture 4" descr="Platinum-Partner-Federal-Group-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0715" y="4608476"/>
            <a:ext cx="1690217" cy="1053612"/>
          </a:xfrm>
          <a:prstGeom prst="rect">
            <a:avLst/>
          </a:prstGeom>
        </p:spPr>
      </p:pic>
    </p:spTree>
    <p:extLst>
      <p:ext uri="{BB962C8B-B14F-4D97-AF65-F5344CB8AC3E}">
        <p14:creationId xmlns:p14="http://schemas.microsoft.com/office/powerpoint/2010/main" val="64124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bg1"/>
                </a:solidFill>
              </a:rPr>
              <a:t>Tourism Tracer: What we did</a:t>
            </a:r>
          </a:p>
        </p:txBody>
      </p:sp>
      <p:sp>
        <p:nvSpPr>
          <p:cNvPr id="3" name="Content Placeholder 2"/>
          <p:cNvSpPr>
            <a:spLocks noGrp="1"/>
          </p:cNvSpPr>
          <p:nvPr>
            <p:ph idx="1"/>
          </p:nvPr>
        </p:nvSpPr>
        <p:spPr/>
        <p:txBody>
          <a:bodyPr>
            <a:normAutofit/>
          </a:bodyPr>
          <a:lstStyle/>
          <a:p>
            <a:endParaRPr lang="en-US" dirty="0">
              <a:solidFill>
                <a:schemeClr val="bg1"/>
              </a:solidFill>
            </a:endParaRPr>
          </a:p>
          <a:p>
            <a:pPr marL="514350" indent="-514350">
              <a:buAutoNum type="arabicPeriod"/>
            </a:pPr>
            <a:r>
              <a:rPr lang="en-AU" dirty="0">
                <a:solidFill>
                  <a:schemeClr val="bg1"/>
                </a:solidFill>
              </a:rPr>
              <a:t>We designed visitor tracking research using adaptable technology</a:t>
            </a:r>
          </a:p>
          <a:p>
            <a:pPr marL="514350" indent="-514350">
              <a:buAutoNum type="arabicPeriod"/>
            </a:pPr>
            <a:r>
              <a:rPr lang="en-US" dirty="0">
                <a:solidFill>
                  <a:schemeClr val="bg1"/>
                </a:solidFill>
              </a:rPr>
              <a:t>We used integrated GIS and survey technology, resulting in incredibly accurate movement &amp; demographic data</a:t>
            </a:r>
          </a:p>
          <a:p>
            <a:pPr marL="514350" indent="-514350">
              <a:buAutoNum type="arabicPeriod"/>
            </a:pPr>
            <a:r>
              <a:rPr lang="en-US" dirty="0">
                <a:solidFill>
                  <a:schemeClr val="bg1"/>
                </a:solidFill>
              </a:rPr>
              <a:t>We pioneered new modes of analysis and visualization, including on our Tourism Tracer Dashboards.</a:t>
            </a:r>
          </a:p>
          <a:p>
            <a:pPr marL="514350" indent="-514350">
              <a:buAutoNum type="arabicPeriod"/>
            </a:pPr>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endParaRPr lang="en-AU" dirty="0"/>
          </a:p>
        </p:txBody>
      </p:sp>
    </p:spTree>
    <p:extLst>
      <p:ext uri="{BB962C8B-B14F-4D97-AF65-F5344CB8AC3E}">
        <p14:creationId xmlns:p14="http://schemas.microsoft.com/office/powerpoint/2010/main" val="187911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pic>
        <p:nvPicPr>
          <p:cNvPr id="7" name="Picture 6" descr="phones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533" y="1597715"/>
            <a:ext cx="8143202" cy="3860788"/>
          </a:xfrm>
          <a:prstGeom prst="rect">
            <a:avLst/>
          </a:prstGeom>
        </p:spPr>
      </p:pic>
    </p:spTree>
    <p:extLst>
      <p:ext uri="{BB962C8B-B14F-4D97-AF65-F5344CB8AC3E}">
        <p14:creationId xmlns:p14="http://schemas.microsoft.com/office/powerpoint/2010/main" val="297917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60896"/>
            <a:ext cx="10515600" cy="1325563"/>
          </a:xfrm>
        </p:spPr>
        <p:txBody>
          <a:bodyPr/>
          <a:lstStyle/>
          <a:p>
            <a:r>
              <a:rPr lang="en-AU" dirty="0">
                <a:solidFill>
                  <a:schemeClr val="bg1"/>
                </a:solidFill>
              </a:rPr>
              <a:t>Freycinet National Park Case Study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84769" y="901848"/>
            <a:ext cx="8756548" cy="5846385"/>
          </a:xfrm>
          <a:prstGeom prst="rect">
            <a:avLst/>
          </a:prstGeom>
        </p:spPr>
      </p:pic>
      <p:cxnSp>
        <p:nvCxnSpPr>
          <p:cNvPr id="6" name="Straight Arrow Connector 5"/>
          <p:cNvCxnSpPr/>
          <p:nvPr/>
        </p:nvCxnSpPr>
        <p:spPr>
          <a:xfrm>
            <a:off x="3377664" y="2538180"/>
            <a:ext cx="1080120" cy="161582"/>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90760" y="3813830"/>
            <a:ext cx="2223747" cy="2242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07117" y="4530750"/>
            <a:ext cx="2607390" cy="0"/>
          </a:xfrm>
          <a:prstGeom prst="straightConnector1">
            <a:avLst/>
          </a:prstGeom>
          <a:ln w="158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86004" y="2560722"/>
            <a:ext cx="40324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alibri"/>
                <a:ea typeface="+mn-ea"/>
                <a:cs typeface="+mn-cs"/>
              </a:rPr>
              <a:t>Average time at lookout 13 mins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4865765" y="3657283"/>
            <a:ext cx="510721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alibri"/>
                <a:ea typeface="+mn-ea"/>
                <a:cs typeface="+mn-cs"/>
              </a:rPr>
              <a:t>47% of phones then continued on to edge of beach</a:t>
            </a:r>
          </a:p>
        </p:txBody>
      </p:sp>
      <p:sp>
        <p:nvSpPr>
          <p:cNvPr id="11" name="TextBox 10"/>
          <p:cNvSpPr txBox="1"/>
          <p:nvPr/>
        </p:nvSpPr>
        <p:spPr>
          <a:xfrm>
            <a:off x="4968936" y="4296967"/>
            <a:ext cx="50040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prstClr val="white"/>
                </a:solidFill>
                <a:effectLst/>
                <a:uLnTx/>
                <a:uFillTx/>
                <a:latin typeface="Calibri"/>
                <a:ea typeface="+mn-ea"/>
                <a:cs typeface="+mn-cs"/>
              </a:rPr>
              <a:t>23% of phones were then recorded on beach itself</a:t>
            </a:r>
          </a:p>
        </p:txBody>
      </p:sp>
    </p:spTree>
    <p:extLst>
      <p:ext uri="{BB962C8B-B14F-4D97-AF65-F5344CB8AC3E}">
        <p14:creationId xmlns:p14="http://schemas.microsoft.com/office/powerpoint/2010/main" val="51969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4200" y="173531"/>
            <a:ext cx="10515600" cy="1325563"/>
          </a:xfrm>
        </p:spPr>
        <p:txBody>
          <a:bodyPr/>
          <a:lstStyle/>
          <a:p>
            <a:pPr algn="ctr"/>
            <a:r>
              <a:rPr lang="en-AU" dirty="0">
                <a:solidFill>
                  <a:schemeClr val="bg1"/>
                </a:solidFill>
              </a:rPr>
              <a:t>How data can affect policy: Itineraries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5754"/>
          <a:stretch/>
        </p:blipFill>
        <p:spPr>
          <a:xfrm>
            <a:off x="187231" y="2282787"/>
            <a:ext cx="3838542" cy="290817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515" r="25098" b="-11"/>
          <a:stretch/>
        </p:blipFill>
        <p:spPr>
          <a:xfrm>
            <a:off x="4181715" y="2247328"/>
            <a:ext cx="3860800" cy="294362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r="25537"/>
          <a:stretch/>
        </p:blipFill>
        <p:spPr>
          <a:xfrm>
            <a:off x="8198457" y="2282787"/>
            <a:ext cx="3856368" cy="2908170"/>
          </a:xfrm>
          <a:prstGeom prst="rect">
            <a:avLst/>
          </a:prstGeom>
        </p:spPr>
      </p:pic>
    </p:spTree>
    <p:extLst>
      <p:ext uri="{BB962C8B-B14F-4D97-AF65-F5344CB8AC3E}">
        <p14:creationId xmlns:p14="http://schemas.microsoft.com/office/powerpoint/2010/main" val="267370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4027" y="110830"/>
            <a:ext cx="10515600" cy="1325563"/>
          </a:xfrm>
        </p:spPr>
        <p:txBody>
          <a:bodyPr/>
          <a:lstStyle/>
          <a:p>
            <a:pPr algn="ctr"/>
            <a:r>
              <a:rPr lang="en-US" dirty="0">
                <a:solidFill>
                  <a:schemeClr val="bg1"/>
                </a:solidFill>
              </a:rPr>
              <a:t>How we created industry impact</a:t>
            </a:r>
            <a:endParaRPr lang="en-AU" dirty="0">
              <a:solidFill>
                <a:schemeClr val="bg1"/>
              </a:solidFill>
            </a:endParaRPr>
          </a:p>
        </p:txBody>
      </p:sp>
      <p:sp>
        <p:nvSpPr>
          <p:cNvPr id="3" name="Content Placeholder 2"/>
          <p:cNvSpPr>
            <a:spLocks noGrp="1"/>
          </p:cNvSpPr>
          <p:nvPr>
            <p:ph idx="1"/>
          </p:nvPr>
        </p:nvSpPr>
        <p:spPr>
          <a:xfrm>
            <a:off x="143719" y="1790901"/>
            <a:ext cx="10515600" cy="4351338"/>
          </a:xfrm>
        </p:spPr>
        <p:txBody>
          <a:bodyPr>
            <a:normAutofit fontScale="92500" lnSpcReduction="10000"/>
          </a:bodyPr>
          <a:lstStyle/>
          <a:p>
            <a:r>
              <a:rPr lang="en-US" dirty="0">
                <a:solidFill>
                  <a:schemeClr val="bg1"/>
                </a:solidFill>
              </a:rPr>
              <a:t>Industry focused research questions</a:t>
            </a:r>
          </a:p>
          <a:p>
            <a:r>
              <a:rPr lang="en-US" dirty="0">
                <a:solidFill>
                  <a:schemeClr val="bg1"/>
                </a:solidFill>
              </a:rPr>
              <a:t>Advisory board of industry leaders</a:t>
            </a:r>
          </a:p>
          <a:p>
            <a:r>
              <a:rPr lang="en-US" dirty="0">
                <a:solidFill>
                  <a:schemeClr val="bg1"/>
                </a:solidFill>
              </a:rPr>
              <a:t>Two teams of researchers: academic and industry focused</a:t>
            </a:r>
          </a:p>
          <a:p>
            <a:r>
              <a:rPr lang="en-US" dirty="0">
                <a:solidFill>
                  <a:schemeClr val="bg1"/>
                </a:solidFill>
              </a:rPr>
              <a:t>Alternative modes of communication of results</a:t>
            </a:r>
          </a:p>
          <a:p>
            <a:pPr lvl="1"/>
            <a:r>
              <a:rPr lang="en-US" dirty="0">
                <a:solidFill>
                  <a:schemeClr val="bg1"/>
                </a:solidFill>
              </a:rPr>
              <a:t>Blog with data insights; Twitter; Facebook; You Tube</a:t>
            </a:r>
          </a:p>
          <a:p>
            <a:pPr lvl="1"/>
            <a:r>
              <a:rPr lang="en-US" dirty="0">
                <a:solidFill>
                  <a:schemeClr val="bg1"/>
                </a:solidFill>
              </a:rPr>
              <a:t>Data dashboard with no graphs</a:t>
            </a:r>
          </a:p>
          <a:p>
            <a:r>
              <a:rPr lang="en-US" dirty="0">
                <a:solidFill>
                  <a:schemeClr val="bg1"/>
                </a:solidFill>
              </a:rPr>
              <a:t>Awards</a:t>
            </a:r>
          </a:p>
          <a:p>
            <a:pPr lvl="1"/>
            <a:r>
              <a:rPr lang="en-US" dirty="0">
                <a:solidFill>
                  <a:schemeClr val="bg1"/>
                </a:solidFill>
              </a:rPr>
              <a:t>National and Tasmania</a:t>
            </a:r>
          </a:p>
          <a:p>
            <a:r>
              <a:rPr lang="en-US" dirty="0">
                <a:solidFill>
                  <a:schemeClr val="bg1"/>
                </a:solidFill>
              </a:rPr>
              <a:t>Media</a:t>
            </a:r>
          </a:p>
          <a:p>
            <a:pPr lvl="1"/>
            <a:r>
              <a:rPr lang="en-US" dirty="0">
                <a:solidFill>
                  <a:schemeClr val="bg1"/>
                </a:solidFill>
              </a:rPr>
              <a:t>Print, radio and TV over 45 appearances</a:t>
            </a:r>
          </a:p>
          <a:p>
            <a:pPr lvl="1"/>
            <a:r>
              <a:rPr lang="en-US" dirty="0">
                <a:solidFill>
                  <a:schemeClr val="bg1"/>
                </a:solidFill>
              </a:rPr>
              <a:t>Stories plus opinion editorials</a:t>
            </a:r>
          </a:p>
          <a:p>
            <a:endParaRPr lang="en-AU" dirty="0">
              <a:solidFill>
                <a:schemeClr val="bg1"/>
              </a:solidFill>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7177" y="1436393"/>
            <a:ext cx="1230879" cy="1141332"/>
          </a:xfrm>
          <a:prstGeom prst="rect">
            <a:avLst/>
          </a:prstGeom>
          <a:noFill/>
          <a:ln>
            <a:noFill/>
          </a:ln>
        </p:spPr>
      </p:pic>
      <p:pic>
        <p:nvPicPr>
          <p:cNvPr id="5" name="Picture 4" descr="cid:image001.png@01D21328.F3A25F5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85030" y="1436393"/>
            <a:ext cx="1256702" cy="1141332"/>
          </a:xfrm>
          <a:prstGeom prst="rect">
            <a:avLst/>
          </a:prstGeom>
          <a:noFill/>
          <a:ln>
            <a:noFill/>
          </a:ln>
        </p:spPr>
      </p:pic>
    </p:spTree>
    <p:extLst>
      <p:ext uri="{BB962C8B-B14F-4D97-AF65-F5344CB8AC3E}">
        <p14:creationId xmlns:p14="http://schemas.microsoft.com/office/powerpoint/2010/main" val="41762419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pPr marL="457200" lvl="1" indent="0" algn="ctr">
              <a:buNone/>
            </a:pPr>
            <a:r>
              <a:rPr lang="en-US" dirty="0"/>
              <a:t>www.tourismtracer.com</a:t>
            </a:r>
            <a:endParaRPr lang="en-AU" dirty="0"/>
          </a:p>
        </p:txBody>
      </p:sp>
    </p:spTree>
    <p:extLst>
      <p:ext uri="{BB962C8B-B14F-4D97-AF65-F5344CB8AC3E}">
        <p14:creationId xmlns:p14="http://schemas.microsoft.com/office/powerpoint/2010/main" val="25931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we created academic impact</a:t>
            </a:r>
            <a:endParaRPr lang="en-AU" dirty="0">
              <a:solidFill>
                <a:schemeClr val="bg1"/>
              </a:solidFill>
            </a:endParaRPr>
          </a:p>
        </p:txBody>
      </p:sp>
      <p:sp>
        <p:nvSpPr>
          <p:cNvPr id="3" name="Content Placeholder 2"/>
          <p:cNvSpPr>
            <a:spLocks noGrp="1"/>
          </p:cNvSpPr>
          <p:nvPr>
            <p:ph idx="1"/>
          </p:nvPr>
        </p:nvSpPr>
        <p:spPr/>
        <p:txBody>
          <a:bodyPr/>
          <a:lstStyle/>
          <a:p>
            <a:r>
              <a:rPr lang="en-US" dirty="0">
                <a:solidFill>
                  <a:schemeClr val="bg1"/>
                </a:solidFill>
              </a:rPr>
              <a:t>Previous methods </a:t>
            </a:r>
          </a:p>
          <a:p>
            <a:r>
              <a:rPr lang="en-US" dirty="0">
                <a:solidFill>
                  <a:schemeClr val="bg1"/>
                </a:solidFill>
              </a:rPr>
              <a:t>Papers</a:t>
            </a:r>
          </a:p>
          <a:p>
            <a:r>
              <a:rPr lang="en-US" dirty="0">
                <a:solidFill>
                  <a:schemeClr val="bg1"/>
                </a:solidFill>
              </a:rPr>
              <a:t>Use of </a:t>
            </a:r>
            <a:r>
              <a:rPr lang="en-US" dirty="0" err="1">
                <a:solidFill>
                  <a:schemeClr val="bg1"/>
                </a:solidFill>
              </a:rPr>
              <a:t>altmetrics</a:t>
            </a:r>
            <a:endParaRPr lang="en-US" dirty="0">
              <a:solidFill>
                <a:schemeClr val="bg1"/>
              </a:solidFill>
            </a:endParaRPr>
          </a:p>
          <a:p>
            <a:pPr lvl="1"/>
            <a:r>
              <a:rPr lang="en-US" dirty="0">
                <a:solidFill>
                  <a:schemeClr val="bg1"/>
                </a:solidFill>
              </a:rPr>
              <a:t>Twitter, </a:t>
            </a:r>
            <a:r>
              <a:rPr lang="en-US" dirty="0" err="1">
                <a:solidFill>
                  <a:schemeClr val="bg1"/>
                </a:solidFill>
              </a:rPr>
              <a:t>facebook</a:t>
            </a:r>
            <a:endParaRPr lang="en-US" dirty="0">
              <a:solidFill>
                <a:schemeClr val="bg1"/>
              </a:solidFill>
            </a:endParaRPr>
          </a:p>
          <a:p>
            <a:r>
              <a:rPr lang="en-US" dirty="0">
                <a:solidFill>
                  <a:schemeClr val="bg1"/>
                </a:solidFill>
              </a:rPr>
              <a:t>Conferences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0330" y="2280997"/>
            <a:ext cx="4869083" cy="3651812"/>
          </a:xfrm>
          <a:prstGeom prst="rect">
            <a:avLst/>
          </a:prstGeom>
        </p:spPr>
      </p:pic>
      <p:sp>
        <p:nvSpPr>
          <p:cNvPr id="6" name="Oval 5"/>
          <p:cNvSpPr/>
          <p:nvPr/>
        </p:nvSpPr>
        <p:spPr>
          <a:xfrm rot="495234" flipV="1">
            <a:off x="6721890" y="3084933"/>
            <a:ext cx="4157822" cy="759510"/>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9154240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45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3674" y="378396"/>
            <a:ext cx="10515600" cy="1325563"/>
          </a:xfrm>
        </p:spPr>
        <p:txBody>
          <a:bodyPr/>
          <a:lstStyle/>
          <a:p>
            <a:r>
              <a:rPr lang="en-US" dirty="0">
                <a:solidFill>
                  <a:schemeClr val="bg1"/>
                </a:solidFill>
              </a:rPr>
              <a:t>Outcomes of all this</a:t>
            </a:r>
            <a:endParaRPr lang="en-AU" dirty="0">
              <a:solidFill>
                <a:schemeClr val="bg1"/>
              </a:solidFill>
            </a:endParaRPr>
          </a:p>
        </p:txBody>
      </p:sp>
      <p:sp>
        <p:nvSpPr>
          <p:cNvPr id="3" name="Content Placeholder 2"/>
          <p:cNvSpPr>
            <a:spLocks noGrp="1"/>
          </p:cNvSpPr>
          <p:nvPr>
            <p:ph idx="1"/>
          </p:nvPr>
        </p:nvSpPr>
        <p:spPr>
          <a:xfrm>
            <a:off x="838200" y="1825625"/>
            <a:ext cx="7055734" cy="4351338"/>
          </a:xfrm>
        </p:spPr>
        <p:txBody>
          <a:bodyPr>
            <a:normAutofit fontScale="92500" lnSpcReduction="10000"/>
          </a:bodyPr>
          <a:lstStyle/>
          <a:p>
            <a:r>
              <a:rPr lang="en-US" dirty="0">
                <a:solidFill>
                  <a:schemeClr val="bg1"/>
                </a:solidFill>
              </a:rPr>
              <a:t>Review of government's policy into Tourism research</a:t>
            </a:r>
          </a:p>
          <a:p>
            <a:r>
              <a:rPr lang="en-US" dirty="0">
                <a:solidFill>
                  <a:schemeClr val="bg1"/>
                </a:solidFill>
              </a:rPr>
              <a:t>Request for detailed data in Tasmania</a:t>
            </a:r>
          </a:p>
          <a:p>
            <a:pPr lvl="1"/>
            <a:r>
              <a:rPr lang="en-US" dirty="0">
                <a:solidFill>
                  <a:schemeClr val="bg1"/>
                </a:solidFill>
              </a:rPr>
              <a:t>Road safety</a:t>
            </a:r>
          </a:p>
          <a:p>
            <a:pPr lvl="1"/>
            <a:r>
              <a:rPr lang="en-US" dirty="0" err="1">
                <a:solidFill>
                  <a:schemeClr val="bg1"/>
                </a:solidFill>
              </a:rPr>
              <a:t>Freycinet</a:t>
            </a:r>
            <a:r>
              <a:rPr lang="en-US" dirty="0">
                <a:solidFill>
                  <a:schemeClr val="bg1"/>
                </a:solidFill>
              </a:rPr>
              <a:t> Management Plan</a:t>
            </a:r>
          </a:p>
          <a:p>
            <a:pPr lvl="1"/>
            <a:r>
              <a:rPr lang="en-US" dirty="0">
                <a:solidFill>
                  <a:schemeClr val="bg1"/>
                </a:solidFill>
              </a:rPr>
              <a:t>Clarence Council </a:t>
            </a:r>
            <a:r>
              <a:rPr lang="en-US" dirty="0" err="1">
                <a:solidFill>
                  <a:schemeClr val="bg1"/>
                </a:solidFill>
              </a:rPr>
              <a:t>Eco’c</a:t>
            </a:r>
            <a:r>
              <a:rPr lang="en-US" dirty="0">
                <a:solidFill>
                  <a:schemeClr val="bg1"/>
                </a:solidFill>
              </a:rPr>
              <a:t> Dev Strategy</a:t>
            </a:r>
          </a:p>
          <a:p>
            <a:pPr lvl="1"/>
            <a:r>
              <a:rPr lang="en-US" dirty="0">
                <a:solidFill>
                  <a:schemeClr val="bg1"/>
                </a:solidFill>
              </a:rPr>
              <a:t>Tasmanian </a:t>
            </a:r>
            <a:r>
              <a:rPr lang="en-US" i="1" dirty="0">
                <a:solidFill>
                  <a:schemeClr val="bg1"/>
                </a:solidFill>
              </a:rPr>
              <a:t>Visitor Engagement Strategy</a:t>
            </a:r>
          </a:p>
          <a:p>
            <a:r>
              <a:rPr lang="en-US" dirty="0">
                <a:solidFill>
                  <a:schemeClr val="bg1"/>
                </a:solidFill>
              </a:rPr>
              <a:t>Contract in Sweden</a:t>
            </a:r>
          </a:p>
          <a:p>
            <a:r>
              <a:rPr lang="en-US" dirty="0">
                <a:solidFill>
                  <a:schemeClr val="bg1"/>
                </a:solidFill>
              </a:rPr>
              <a:t>Inclusion in strategies</a:t>
            </a:r>
          </a:p>
          <a:p>
            <a:r>
              <a:rPr lang="en-US" dirty="0">
                <a:solidFill>
                  <a:schemeClr val="bg1"/>
                </a:solidFill>
              </a:rPr>
              <a:t>Invites to UN WTO; keynotes at VTIC, TICT plus regional conferences</a:t>
            </a:r>
          </a:p>
          <a:p>
            <a:endParaRPr lang="en-US" dirty="0">
              <a:solidFill>
                <a:schemeClr val="bg1"/>
              </a:solidFill>
            </a:endParaRPr>
          </a:p>
          <a:p>
            <a:endParaRPr lang="en-AU"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534" y="3889965"/>
            <a:ext cx="4203852" cy="2805989"/>
          </a:xfrm>
          <a:prstGeom prst="rect">
            <a:avLst/>
          </a:prstGeom>
        </p:spPr>
      </p:pic>
      <p:sp>
        <p:nvSpPr>
          <p:cNvPr id="7" name="TextBox 6"/>
          <p:cNvSpPr txBox="1"/>
          <p:nvPr/>
        </p:nvSpPr>
        <p:spPr>
          <a:xfrm>
            <a:off x="10356293" y="4776162"/>
            <a:ext cx="1835707" cy="1215717"/>
          </a:xfrm>
          <a:prstGeom prst="rect">
            <a:avLst/>
          </a:prstGeom>
          <a:noFill/>
        </p:spPr>
        <p:txBody>
          <a:bodyPr wrap="square" rtlCol="0">
            <a:spAutoFit/>
          </a:bodyPr>
          <a:lstStyle/>
          <a:p>
            <a:r>
              <a:rPr lang="en-US" sz="1100" dirty="0">
                <a:solidFill>
                  <a:schemeClr val="bg1"/>
                </a:solidFill>
              </a:rPr>
              <a:t>Car Park : 292,000 p/a</a:t>
            </a:r>
          </a:p>
          <a:p>
            <a:r>
              <a:rPr lang="en-US" sz="1100" dirty="0">
                <a:solidFill>
                  <a:schemeClr val="bg1"/>
                </a:solidFill>
              </a:rPr>
              <a:t> Peak time 11am-2.30pm</a:t>
            </a:r>
          </a:p>
          <a:p>
            <a:r>
              <a:rPr lang="en-US" sz="1100" dirty="0">
                <a:solidFill>
                  <a:schemeClr val="bg1"/>
                </a:solidFill>
              </a:rPr>
              <a:t>  average stay 1.89hrs</a:t>
            </a:r>
          </a:p>
          <a:p>
            <a:r>
              <a:rPr lang="en-US" sz="1100" dirty="0">
                <a:solidFill>
                  <a:schemeClr val="bg1"/>
                </a:solidFill>
              </a:rPr>
              <a:t> average stay during peak: 2.3 </a:t>
            </a:r>
            <a:r>
              <a:rPr lang="en-US" sz="1100" dirty="0" err="1">
                <a:solidFill>
                  <a:schemeClr val="bg1"/>
                </a:solidFill>
              </a:rPr>
              <a:t>hrs</a:t>
            </a:r>
            <a:r>
              <a:rPr lang="en-US" sz="1100" dirty="0">
                <a:solidFill>
                  <a:schemeClr val="bg1"/>
                </a:solidFill>
              </a:rPr>
              <a:t> </a:t>
            </a:r>
            <a:endParaRPr lang="en-AU" sz="1100" dirty="0">
              <a:solidFill>
                <a:schemeClr val="bg1"/>
              </a:solidFill>
            </a:endParaRPr>
          </a:p>
          <a:p>
            <a:endParaRPr lang="en-AU" dirty="0"/>
          </a:p>
        </p:txBody>
      </p:sp>
      <p:cxnSp>
        <p:nvCxnSpPr>
          <p:cNvPr id="8" name="Straight Arrow Connector 7"/>
          <p:cNvCxnSpPr/>
          <p:nvPr/>
        </p:nvCxnSpPr>
        <p:spPr>
          <a:xfrm flipH="1" flipV="1">
            <a:off x="9907461" y="4780617"/>
            <a:ext cx="448832" cy="512342"/>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4966" y="1289797"/>
            <a:ext cx="2979180" cy="2231320"/>
          </a:xfrm>
          <a:prstGeom prst="rect">
            <a:avLst/>
          </a:prstGeom>
        </p:spPr>
      </p:pic>
    </p:spTree>
    <p:extLst>
      <p:ext uri="{BB962C8B-B14F-4D97-AF65-F5344CB8AC3E}">
        <p14:creationId xmlns:p14="http://schemas.microsoft.com/office/powerpoint/2010/main" val="4017638820"/>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627</TotalTime>
  <Words>838</Words>
  <Application>Microsoft Office PowerPoint</Application>
  <PresentationFormat>Widescreen</PresentationFormat>
  <Paragraphs>167</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A Case Study of Impact</vt:lpstr>
      <vt:lpstr>Tourism Tracer: What we did</vt:lpstr>
      <vt:lpstr>PowerPoint Presentation</vt:lpstr>
      <vt:lpstr>Freycinet National Park Case Study</vt:lpstr>
      <vt:lpstr>How data can affect policy: Itineraries</vt:lpstr>
      <vt:lpstr>How we created industry impact</vt:lpstr>
      <vt:lpstr>PowerPoint Presentation</vt:lpstr>
      <vt:lpstr>How we created academic impact</vt:lpstr>
      <vt:lpstr>Outcomes of all this</vt:lpstr>
      <vt:lpstr>Research Impact</vt:lpstr>
      <vt:lpstr>Creating Impact: What does your academic and industry body want?</vt:lpstr>
      <vt:lpstr>Our Impact Matrix</vt:lpstr>
      <vt:lpstr>PowerPoint Presentation</vt:lpstr>
    </vt:vector>
  </TitlesOfParts>
  <Company>University of Tasmania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Commuicating Results, Knowledge Transfer and Creating Impact</dc:title>
  <dc:creator>Anne Hardy</dc:creator>
  <cp:lastModifiedBy>Naomi.Dale</cp:lastModifiedBy>
  <cp:revision>19</cp:revision>
  <dcterms:created xsi:type="dcterms:W3CDTF">2017-03-01T21:50:39Z</dcterms:created>
  <dcterms:modified xsi:type="dcterms:W3CDTF">2018-03-14T01:52:33Z</dcterms:modified>
</cp:coreProperties>
</file>